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5" r:id="rId8"/>
    <p:sldId id="261" r:id="rId9"/>
    <p:sldId id="266" r:id="rId10"/>
    <p:sldId id="262" r:id="rId11"/>
    <p:sldId id="267" r:id="rId12"/>
    <p:sldId id="263"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425" autoAdjust="0"/>
  </p:normalViewPr>
  <p:slideViewPr>
    <p:cSldViewPr>
      <p:cViewPr varScale="1">
        <p:scale>
          <a:sx n="104" d="100"/>
          <a:sy n="104" d="100"/>
        </p:scale>
        <p:origin x="-182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B3D19934-CC01-4326-8C12-010747D04A6D}" type="datetimeFigureOut">
              <a:rPr lang="tr-TR" smtClean="0"/>
              <a:pPr/>
              <a:t>3.03.2023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1955ECD5-2EE0-4C47-9716-75F5BB92725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3D19934-CC01-4326-8C12-010747D04A6D}" type="datetimeFigureOut">
              <a:rPr lang="tr-TR" smtClean="0"/>
              <a:pPr/>
              <a:t>3.03.2023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3D19934-CC01-4326-8C12-010747D04A6D}" type="datetimeFigureOut">
              <a:rPr lang="tr-TR" smtClean="0"/>
              <a:pPr/>
              <a:t>3.03.2023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3D19934-CC01-4326-8C12-010747D04A6D}" type="datetimeFigureOut">
              <a:rPr lang="tr-TR" smtClean="0"/>
              <a:pPr/>
              <a:t>3.03.2023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B3D19934-CC01-4326-8C12-010747D04A6D}" type="datetimeFigureOut">
              <a:rPr lang="tr-TR" smtClean="0"/>
              <a:pPr/>
              <a:t>3.03.2023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5ECD5-2EE0-4C47-9716-75F5BB92725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3D19934-CC01-4326-8C12-010747D04A6D}" type="datetimeFigureOut">
              <a:rPr lang="tr-TR" smtClean="0"/>
              <a:pPr/>
              <a:t>3.03.2023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B3D19934-CC01-4326-8C12-010747D04A6D}" type="datetimeFigureOut">
              <a:rPr lang="tr-TR" smtClean="0"/>
              <a:pPr/>
              <a:t>3.03.2023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B3D19934-CC01-4326-8C12-010747D04A6D}" type="datetimeFigureOut">
              <a:rPr lang="tr-TR" smtClean="0"/>
              <a:pPr/>
              <a:t>3.03.2023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19934-CC01-4326-8C12-010747D04A6D}" type="datetimeFigureOut">
              <a:rPr lang="tr-TR" smtClean="0"/>
              <a:pPr/>
              <a:t>3.03.2023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3D19934-CC01-4326-8C12-010747D04A6D}" type="datetimeFigureOut">
              <a:rPr lang="tr-TR" smtClean="0"/>
              <a:pPr/>
              <a:t>3.03.2023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55ECD5-2EE0-4C47-9716-75F5BB92725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B3D19934-CC01-4326-8C12-010747D04A6D}" type="datetimeFigureOut">
              <a:rPr lang="tr-TR" smtClean="0"/>
              <a:pPr/>
              <a:t>3.03.2023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1955ECD5-2EE0-4C47-9716-75F5BB92725A}"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D19934-CC01-4326-8C12-010747D04A6D}" type="datetimeFigureOut">
              <a:rPr lang="tr-TR" smtClean="0"/>
              <a:pPr/>
              <a:t>3.03.2023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55ECD5-2EE0-4C47-9716-75F5BB92725A}"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LİONS ÖZEL EĞİTİM MESLEK OKULU </a:t>
            </a:r>
            <a:endParaRPr lang="tr-TR" dirty="0"/>
          </a:p>
        </p:txBody>
      </p:sp>
      <p:sp>
        <p:nvSpPr>
          <p:cNvPr id="3" name="Alt Başlık 2"/>
          <p:cNvSpPr>
            <a:spLocks noGrp="1"/>
          </p:cNvSpPr>
          <p:nvPr>
            <p:ph type="subTitle" idx="1"/>
          </p:nvPr>
        </p:nvSpPr>
        <p:spPr/>
        <p:txBody>
          <a:bodyPr/>
          <a:lstStyle/>
          <a:p>
            <a:r>
              <a:rPr lang="tr-TR" dirty="0" smtClean="0"/>
              <a:t>MOBİLYA VE İÇ MEKAN TASARIMI </a:t>
            </a:r>
          </a:p>
          <a:p>
            <a:r>
              <a:rPr lang="tr-TR" dirty="0" smtClean="0"/>
              <a:t>BÖLÜM TANITIMI</a:t>
            </a:r>
            <a:endParaRPr lang="tr-TR" dirty="0"/>
          </a:p>
        </p:txBody>
      </p:sp>
    </p:spTree>
    <p:extLst>
      <p:ext uri="{BB962C8B-B14F-4D97-AF65-F5344CB8AC3E}">
        <p14:creationId xmlns="" xmlns:p14="http://schemas.microsoft.com/office/powerpoint/2010/main" val="197442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ÇALIŞMA ORTAMI VE KOŞULLARI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     </a:t>
            </a:r>
            <a:r>
              <a:rPr lang="tr-TR" dirty="0">
                <a:latin typeface="Times New Roman" pitchFamily="18" charset="0"/>
                <a:cs typeface="Times New Roman" pitchFamily="18" charset="0"/>
              </a:rPr>
              <a:t>Mobilya ve İç Mekan Tasarım teknisyeni, fabrika ve atölyelerde makine ve iş tezgahlarında çalışırlar. Çalışma ortamı talaş tozları, cila, boya ve vernik kokuları ile yüklüdür. Kişinin tercihine bağlı olarak tasarım bürosunda da çalışırlar. Atölyelerde İş genellikle ayakta yürütülür. Bürolarda ise bilgisayar ve çizim masası başında geçer fakat piyasa araştırmasından dolayı fuar ve mobilya aksesuar satış noktalarını devamlı takip eder. Atölyelerde çalışırken ağaç parçaları kaldırmak, taşımak ve yerlerini değiştirmek gerekebilir. Mesleki uğraş konuları birinci derecede malzeme ve makinelerle ilgilidir. Diğer çalışanlar, işverenler ve müşterilerle iletişim kurmaları gereklidir.</a:t>
            </a:r>
          </a:p>
        </p:txBody>
      </p:sp>
    </p:spTree>
    <p:extLst>
      <p:ext uri="{BB962C8B-B14F-4D97-AF65-F5344CB8AC3E}">
        <p14:creationId xmlns="" xmlns:p14="http://schemas.microsoft.com/office/powerpoint/2010/main" val="27162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200" b="1" dirty="0" smtClean="0">
                <a:latin typeface="Times New Roman" pitchFamily="18" charset="0"/>
                <a:cs typeface="Times New Roman" pitchFamily="18" charset="0"/>
              </a:rPr>
              <a:t>ÇALIŞMA ORTAMI VE KOŞULLARI</a:t>
            </a:r>
            <a:r>
              <a:rPr lang="tr-TR" b="1" dirty="0" smtClean="0"/>
              <a:t> </a:t>
            </a:r>
            <a:endParaRPr lang="tr-TR" dirty="0"/>
          </a:p>
        </p:txBody>
      </p:sp>
      <p:sp>
        <p:nvSpPr>
          <p:cNvPr id="5" name="4 İçerik Yer Tutucusu"/>
          <p:cNvSpPr>
            <a:spLocks noGrp="1"/>
          </p:cNvSpPr>
          <p:nvPr>
            <p:ph idx="1"/>
          </p:nvPr>
        </p:nvSpPr>
        <p:spPr>
          <a:xfrm>
            <a:off x="457200" y="1935480"/>
            <a:ext cx="8229600" cy="1993586"/>
          </a:xfrm>
        </p:spPr>
        <p:txBody>
          <a:bodyPr>
            <a:normAutofit fontScale="92500" lnSpcReduction="10000"/>
          </a:bodyPr>
          <a:lstStyle/>
          <a:p>
            <a:pPr algn="just">
              <a:buNone/>
            </a:pPr>
            <a:r>
              <a:rPr lang="tr-TR" dirty="0" smtClean="0"/>
              <a:t>   </a:t>
            </a:r>
            <a:r>
              <a:rPr lang="tr-TR" sz="1700" dirty="0" smtClean="0">
                <a:latin typeface="Times New Roman" pitchFamily="18" charset="0"/>
                <a:cs typeface="Times New Roman" pitchFamily="18" charset="0"/>
              </a:rPr>
              <a:t>Mobilya ve İç Mekan Tasarım teknisyeni, fabrika ve atölyelerde makine ve iş tezgahlarında çalışırlar. Çalışma ortamı talaş tozları, cila, boya ve vernik kokuları ile yüklüdür. Kişinin tercihine bağlı olarak tasarım bürosunda da çalışırlar. Atölyelerde İş genellikle ayakta yürütülür. Bürolarda ise bilgisayar ve çizim masası başında geçer fakat piyasa araştırmasından dolayı fuar ve mobilya aksesuar satış noktalarını devamlı takip eder. Atölyelerde çalışırken ağaç parçaları kaldırmak, taşımak ve yerlerini değiştirmek gerekebilir. Mesleki uğraş konuları birinci derecede malzeme ve makinelerle ilgilidir. Diğer çalışanlar, işverenler ve müşterilerle iletişim kurmaları gereklidir.</a:t>
            </a:r>
            <a:endParaRPr lang="tr-TR" sz="1700" dirty="0">
              <a:latin typeface="Times New Roman" pitchFamily="18" charset="0"/>
              <a:cs typeface="Times New Roman" pitchFamily="18" charset="0"/>
            </a:endParaRPr>
          </a:p>
        </p:txBody>
      </p:sp>
      <p:pic>
        <p:nvPicPr>
          <p:cNvPr id="6" name="5 Resim" descr="thumbnail_20191111_105501.jpg"/>
          <p:cNvPicPr>
            <a:picLocks noChangeAspect="1"/>
          </p:cNvPicPr>
          <p:nvPr/>
        </p:nvPicPr>
        <p:blipFill>
          <a:blip r:embed="rId2" cstate="print"/>
          <a:stretch>
            <a:fillRect/>
          </a:stretch>
        </p:blipFill>
        <p:spPr>
          <a:xfrm>
            <a:off x="2857488" y="3857628"/>
            <a:ext cx="3524275" cy="26432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ÇALIŞMA ALANLARI VE İŞ BULMA OLANAKLARI</a:t>
            </a:r>
            <a:r>
              <a:rPr lang="tr-TR" dirty="0"/>
              <a:t> </a:t>
            </a:r>
          </a:p>
        </p:txBody>
      </p:sp>
      <p:sp>
        <p:nvSpPr>
          <p:cNvPr id="3" name="İçerik Yer Tutucusu 2"/>
          <p:cNvSpPr>
            <a:spLocks noGrp="1"/>
          </p:cNvSpPr>
          <p:nvPr>
            <p:ph idx="1"/>
          </p:nvPr>
        </p:nvSpPr>
        <p:spPr/>
        <p:txBody>
          <a:bodyPr>
            <a:normAutofit/>
          </a:bodyPr>
          <a:lstStyle/>
          <a:p>
            <a:pPr>
              <a:buNone/>
            </a:pPr>
            <a:r>
              <a:rPr lang="tr-TR" dirty="0"/>
              <a:t> </a:t>
            </a:r>
            <a:r>
              <a:rPr lang="tr-TR" dirty="0" smtClean="0"/>
              <a:t>     </a:t>
            </a:r>
            <a:r>
              <a:rPr lang="tr-TR" dirty="0">
                <a:latin typeface="Times New Roman" pitchFamily="18" charset="0"/>
                <a:cs typeface="Times New Roman" pitchFamily="18" charset="0"/>
              </a:rPr>
              <a:t>Mobilya ve İç Mekan Tasarım teknisyeni, mobilya, kereste, ağaç, sunta, MDF hammaddesi üreten atölye ve fabrikalarda, ağaçla çalışan tüm endüstri kuruluşlarında, inşaat sektöründe, büro mobilya işlerinde, döşemecilikte, boya ve vernik işlerinde, ahşap koruma maddeleri, tutkal, cila ve boya üretiminde ve bunlara bağlı yan sanayi alanlarında, KOBİ (Küçük ve orta ölçekli işletmeler) düzeyindeki işyerlerinde ve dekorasyon sektöründe çalışabilmektedirler. </a:t>
            </a:r>
          </a:p>
        </p:txBody>
      </p:sp>
    </p:spTree>
    <p:extLst>
      <p:ext uri="{BB962C8B-B14F-4D97-AF65-F5344CB8AC3E}">
        <p14:creationId xmlns="" xmlns:p14="http://schemas.microsoft.com/office/powerpoint/2010/main" val="412477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ATÖLYEMİZ</a:t>
            </a:r>
            <a:endParaRPr lang="tr-TR" dirty="0"/>
          </a:p>
        </p:txBody>
      </p:sp>
      <p:pic>
        <p:nvPicPr>
          <p:cNvPr id="5" name="4 İçerik Yer Tutucusu" descr="thumbnail_image0.jpg"/>
          <p:cNvPicPr>
            <a:picLocks noGrp="1" noChangeAspect="1"/>
          </p:cNvPicPr>
          <p:nvPr>
            <p:ph idx="1"/>
          </p:nvPr>
        </p:nvPicPr>
        <p:blipFill>
          <a:blip r:embed="rId2"/>
          <a:stretch>
            <a:fillRect/>
          </a:stretch>
        </p:blipFill>
        <p:spPr>
          <a:xfrm>
            <a:off x="1857356" y="1935163"/>
            <a:ext cx="5643601" cy="4389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b="1" dirty="0"/>
              <a:t>Alanın Tanımı </a:t>
            </a:r>
            <a:endParaRPr lang="tr-TR" dirty="0"/>
          </a:p>
        </p:txBody>
      </p:sp>
      <p:sp>
        <p:nvSpPr>
          <p:cNvPr id="3" name="İçerik Yer Tutucusu 2"/>
          <p:cNvSpPr>
            <a:spLocks noGrp="1"/>
          </p:cNvSpPr>
          <p:nvPr>
            <p:ph idx="1"/>
          </p:nvPr>
        </p:nvSpPr>
        <p:spPr>
          <a:xfrm>
            <a:off x="500034" y="1785926"/>
            <a:ext cx="8229600" cy="4389120"/>
          </a:xfrm>
        </p:spPr>
        <p:txBody>
          <a:bodyPr>
            <a:normAutofit fontScale="92500"/>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Mobilya ve İç Mekân Tasarımı Alanı altında yer alan; İç Mekân ve Mobilya Teknolojisi ve Mobilya Süsleme dallarına ait bilgi, beceri, tutum ve iş alışkanlıklarına sahip meslek elemanının yetiştirilmesine yönelik eğitim verilen bir alandır. </a:t>
            </a:r>
          </a:p>
          <a:p>
            <a:r>
              <a:rPr lang="tr-TR" dirty="0" smtClean="0">
                <a:latin typeface="Times New Roman" pitchFamily="18" charset="0"/>
                <a:cs typeface="Times New Roman" pitchFamily="18" charset="0"/>
              </a:rPr>
              <a:t>Hafif düzeyde zihinsel yetersizliği ve otizmi olan öğrencilerin eğitim performansları, ilgi, ihtiyaç, yetenek ve bireysel farklılıkları dikkate alınarak Mobilya ve İç Mekân Teknolojisi, Mobilya Süsleme Sanatları dallarının yeterliliklerine sahip meslek elemanı yetiştirilmesinin öngörüldüğü alan olarak tanımlanması uygun görülmüştür. </a:t>
            </a:r>
            <a:endParaRPr lang="tr-TR" dirty="0">
              <a:latin typeface="Times New Roman" pitchFamily="18" charset="0"/>
              <a:cs typeface="Times New Roman" pitchFamily="18" charset="0"/>
            </a:endParaRPr>
          </a:p>
        </p:txBody>
      </p:sp>
    </p:spTree>
    <p:extLst>
      <p:ext uri="{BB962C8B-B14F-4D97-AF65-F5344CB8AC3E}">
        <p14:creationId xmlns="" xmlns:p14="http://schemas.microsoft.com/office/powerpoint/2010/main" val="107054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b="1" dirty="0"/>
              <a:t>Alanın Amacı </a:t>
            </a:r>
            <a:endParaRPr lang="tr-TR" dirty="0"/>
          </a:p>
        </p:txBody>
      </p:sp>
      <p:sp>
        <p:nvSpPr>
          <p:cNvPr id="3" name="İçerik Yer Tutucusu 2"/>
          <p:cNvSpPr>
            <a:spLocks noGrp="1"/>
          </p:cNvSpPr>
          <p:nvPr>
            <p:ph idx="1"/>
          </p:nvPr>
        </p:nvSpPr>
        <p:spPr/>
        <p:txBody>
          <a:bodyPr>
            <a:normAutofit/>
          </a:bodyPr>
          <a:lstStyle/>
          <a:p>
            <a:endParaRPr lang="tr-TR" dirty="0"/>
          </a:p>
          <a:p>
            <a:r>
              <a:rPr lang="tr-TR" sz="1400" dirty="0">
                <a:latin typeface="Times New Roman" pitchFamily="18" charset="0"/>
                <a:cs typeface="Times New Roman" pitchFamily="18" charset="0"/>
              </a:rPr>
              <a:t>Çalışmada öncelikli olarak zihinsel yetersizliği/ otizmi olan öğrencinin özellikleri derinlemesine ele alınmış uygun Mobilya ve İç Mekân Tasarımı eğitimi programı, bireylerin bilişsel, </a:t>
            </a:r>
            <a:r>
              <a:rPr lang="tr-TR" sz="1400" dirty="0" err="1">
                <a:latin typeface="Times New Roman" pitchFamily="18" charset="0"/>
                <a:cs typeface="Times New Roman" pitchFamily="18" charset="0"/>
              </a:rPr>
              <a:t>psikomotor</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duyuşsal</a:t>
            </a:r>
            <a:r>
              <a:rPr lang="tr-TR" sz="1400" dirty="0">
                <a:latin typeface="Times New Roman" pitchFamily="18" charset="0"/>
                <a:cs typeface="Times New Roman" pitchFamily="18" charset="0"/>
              </a:rPr>
              <a:t> özellikleri göz önünde tutulmuş, basamaklara ayrıştırılarak oluşturulmuştur. Eğitim programı hazırlanırken öğretilecek bilgi ve becerilerin günlük yaşamda, istihdam alanında, toplumda ve çevrede kullanılabilir ve </a:t>
            </a:r>
            <a:r>
              <a:rPr lang="tr-TR" sz="1400" dirty="0" smtClean="0">
                <a:latin typeface="Times New Roman" pitchFamily="18" charset="0"/>
                <a:cs typeface="Times New Roman" pitchFamily="18" charset="0"/>
              </a:rPr>
              <a:t>işe           yarar </a:t>
            </a:r>
            <a:r>
              <a:rPr lang="tr-TR" sz="1400" dirty="0">
                <a:latin typeface="Times New Roman" pitchFamily="18" charset="0"/>
                <a:cs typeface="Times New Roman" pitchFamily="18" charset="0"/>
              </a:rPr>
              <a:t>olması ön planda tutularak </a:t>
            </a:r>
            <a:r>
              <a:rPr lang="tr-TR" sz="1400" dirty="0" smtClean="0">
                <a:latin typeface="Times New Roman" pitchFamily="18" charset="0"/>
                <a:cs typeface="Times New Roman" pitchFamily="18" charset="0"/>
              </a:rPr>
              <a:t>hazırlanmıştır</a:t>
            </a:r>
            <a:endParaRPr lang="tr-TR" dirty="0"/>
          </a:p>
        </p:txBody>
      </p:sp>
      <p:pic>
        <p:nvPicPr>
          <p:cNvPr id="4" name="3 Resim" descr="IMG-20221125-WA0015.jpg"/>
          <p:cNvPicPr>
            <a:picLocks noChangeAspect="1"/>
          </p:cNvPicPr>
          <p:nvPr/>
        </p:nvPicPr>
        <p:blipFill>
          <a:blip r:embed="rId2"/>
          <a:stretch>
            <a:fillRect/>
          </a:stretch>
        </p:blipFill>
        <p:spPr>
          <a:xfrm>
            <a:off x="1928794" y="3643314"/>
            <a:ext cx="6072230" cy="2786082"/>
          </a:xfrm>
          <a:prstGeom prst="rect">
            <a:avLst/>
          </a:prstGeom>
        </p:spPr>
      </p:pic>
    </p:spTree>
    <p:extLst>
      <p:ext uri="{BB962C8B-B14F-4D97-AF65-F5344CB8AC3E}">
        <p14:creationId xmlns="" xmlns:p14="http://schemas.microsoft.com/office/powerpoint/2010/main" val="421098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Bu alanda hafif düzeyde zihinsel yetersizliği ve otizmi olan bireylere; Mobilya ve İç Mekân Teknolojisi, Mobilya Süsleme Sanatları dallarına ait yeterliliklerinin kazandırılması amaçlanmaktadır</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Hafif düzeyde zihinsel yetersizliği ve otizmi olan öğrencilerin eğitim performansları, ilgi, ihtiyaç, yetenek ve bireysel farklılıkları dikkate alınarak Mobilya ve İç Mekân Teknolojisi, Mobilya Süsleme Sanatları dallarının yeterliliklerine sahip meslek elemanı yetiştirilmesinin öngörüldüğü alan olarak tanımlanması uygun görülmüştür. </a:t>
            </a:r>
          </a:p>
          <a:p>
            <a:pPr>
              <a:buNone/>
            </a:pPr>
            <a:r>
              <a:rPr lang="tr-TR" dirty="0" smtClean="0"/>
              <a:t> </a:t>
            </a:r>
            <a:endParaRPr lang="tr-TR" dirty="0"/>
          </a:p>
        </p:txBody>
      </p:sp>
    </p:spTree>
    <p:extLst>
      <p:ext uri="{BB962C8B-B14F-4D97-AF65-F5344CB8AC3E}">
        <p14:creationId xmlns="" xmlns:p14="http://schemas.microsoft.com/office/powerpoint/2010/main" val="425501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sz="3600" b="1" dirty="0" smtClean="0"/>
              <a:t>1</a:t>
            </a:r>
            <a:r>
              <a:rPr lang="tr-TR" sz="3600" b="1" dirty="0"/>
              <a:t>. </a:t>
            </a:r>
            <a:r>
              <a:rPr lang="tr-TR" sz="3600" b="1" dirty="0" smtClean="0"/>
              <a:t>MOBİLYA VE İÇ MEKAN TEKNOLOJİSİ TANIM</a:t>
            </a:r>
            <a:endParaRPr lang="tr-TR" sz="3600" dirty="0"/>
          </a:p>
        </p:txBody>
      </p:sp>
      <p:sp>
        <p:nvSpPr>
          <p:cNvPr id="3" name="İçerik Yer Tutucusu 2"/>
          <p:cNvSpPr>
            <a:spLocks noGrp="1"/>
          </p:cNvSpPr>
          <p:nvPr>
            <p:ph idx="1"/>
          </p:nvPr>
        </p:nvSpPr>
        <p:spPr>
          <a:xfrm>
            <a:off x="683568" y="2204864"/>
            <a:ext cx="8003232" cy="3921299"/>
          </a:xfrm>
        </p:spPr>
        <p:txBody>
          <a:bodyPr>
            <a:normAutofit/>
          </a:bodyPr>
          <a:lstStyle/>
          <a:p>
            <a:endParaRPr lang="tr-TR" dirty="0" smtClean="0"/>
          </a:p>
          <a:p>
            <a:r>
              <a:rPr lang="tr-TR" sz="1800" dirty="0">
                <a:latin typeface="Times New Roman" pitchFamily="18" charset="0"/>
                <a:cs typeface="Times New Roman" pitchFamily="18" charset="0"/>
              </a:rPr>
              <a:t>İç mekân ve mobilya teknolojisi meslek elemanının sahip olduğu; mobilya temel işlemler uygulayıcısı, kutu mobilya montajcısı, üst yüzey işlemcisi, temel döşeme uygulayıcısı, zemin döşeme uygulayıcısı ve ara bölme uygulayıcısı yeterliklerini kazandırmaya yönelik eğitim ve öğretimin verildiği daldır. </a:t>
            </a:r>
            <a:endParaRPr lang="tr-TR" sz="1800" dirty="0" smtClean="0">
              <a:latin typeface="Times New Roman" pitchFamily="18" charset="0"/>
              <a:cs typeface="Times New Roman" pitchFamily="18" charset="0"/>
            </a:endParaRPr>
          </a:p>
          <a:p>
            <a:endParaRPr lang="tr-TR" sz="1800" dirty="0"/>
          </a:p>
        </p:txBody>
      </p:sp>
      <p:pic>
        <p:nvPicPr>
          <p:cNvPr id="6" name="5 Resim" descr="thumbnail_20221226_142746.jpg"/>
          <p:cNvPicPr>
            <a:picLocks noChangeAspect="1"/>
          </p:cNvPicPr>
          <p:nvPr/>
        </p:nvPicPr>
        <p:blipFill>
          <a:blip r:embed="rId2"/>
          <a:stretch>
            <a:fillRect/>
          </a:stretch>
        </p:blipFill>
        <p:spPr>
          <a:xfrm>
            <a:off x="857224" y="4214818"/>
            <a:ext cx="7858180" cy="2457438"/>
          </a:xfrm>
          <a:prstGeom prst="rect">
            <a:avLst/>
          </a:prstGeom>
        </p:spPr>
      </p:pic>
    </p:spTree>
    <p:extLst>
      <p:ext uri="{BB962C8B-B14F-4D97-AF65-F5344CB8AC3E}">
        <p14:creationId xmlns="" xmlns:p14="http://schemas.microsoft.com/office/powerpoint/2010/main" val="163470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SERGİMİZ </a:t>
            </a:r>
            <a:endParaRPr lang="tr-TR" dirty="0"/>
          </a:p>
        </p:txBody>
      </p:sp>
      <p:pic>
        <p:nvPicPr>
          <p:cNvPr id="4" name="3 İçerik Yer Tutucusu" descr="thumbnail_20220615_143842.jpg"/>
          <p:cNvPicPr>
            <a:picLocks noGrp="1" noChangeAspect="1"/>
          </p:cNvPicPr>
          <p:nvPr>
            <p:ph idx="1"/>
          </p:nvPr>
        </p:nvPicPr>
        <p:blipFill>
          <a:blip r:embed="rId2"/>
          <a:stretch>
            <a:fillRect/>
          </a:stretch>
        </p:blipFill>
        <p:spPr>
          <a:xfrm>
            <a:off x="642910" y="1935163"/>
            <a:ext cx="7858180" cy="43894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MESLEĞİN GEREKTİRDİĞİ ÖZELLİKLER</a:t>
            </a:r>
            <a:endParaRPr lang="tr-TR" dirty="0"/>
          </a:p>
        </p:txBody>
      </p:sp>
      <p:sp>
        <p:nvSpPr>
          <p:cNvPr id="3" name="İçerik Yer Tutucusu 2"/>
          <p:cNvSpPr>
            <a:spLocks noGrp="1"/>
          </p:cNvSpPr>
          <p:nvPr>
            <p:ph idx="1"/>
          </p:nvPr>
        </p:nvSpPr>
        <p:spPr/>
        <p:txBody>
          <a:bodyPr>
            <a:normAutofit fontScale="77500" lnSpcReduction="20000"/>
          </a:bodyPr>
          <a:lstStyle/>
          <a:p>
            <a:r>
              <a:rPr lang="tr-TR" dirty="0">
                <a:latin typeface="Times New Roman" pitchFamily="18" charset="0"/>
                <a:cs typeface="Times New Roman" pitchFamily="18" charset="0"/>
              </a:rPr>
              <a:t>Mobilya ve İç Mekan Tasarım teknisyeni olmak isteyenlerin; </a:t>
            </a:r>
          </a:p>
          <a:p>
            <a:r>
              <a:rPr lang="tr-TR" dirty="0">
                <a:latin typeface="Times New Roman" pitchFamily="18" charset="0"/>
                <a:cs typeface="Times New Roman" pitchFamily="18" charset="0"/>
              </a:rPr>
              <a:t>- İş Ahlakına sahip,</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Alet ve makinelerle çalışmaktan hoşlanan,                                                                                                         </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Yaratıcı ve estetik görüş sahibi,</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Güzel sanatlara ilgi duyan,</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Şekil çizebilme yeteneğine sahip,</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Yeniliklere ve eleştiriye açık,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El becerisine sahip , göz ve ellerini eşgüdüm içinde kullanabilen,</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Uzay ve şekil ilişkilerini görebilen, Renkleri ve şekilleri ayrıntıları ile algılayabilen,</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Bedence sağlıklı,</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Tasarım ve çizim yeteneği gelişmiş,</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Dikkatli ve tedbirli,</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Başka insanlarla iyi iletişim kurabilen,</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Sabırlı, işbirliğine açık ve sorumluluk taşıyabilen kimseler olması gereklidir.</a:t>
            </a:r>
          </a:p>
          <a:p>
            <a:endParaRPr lang="tr-TR" dirty="0"/>
          </a:p>
        </p:txBody>
      </p:sp>
    </p:spTree>
    <p:extLst>
      <p:ext uri="{BB962C8B-B14F-4D97-AF65-F5344CB8AC3E}">
        <p14:creationId xmlns="" xmlns:p14="http://schemas.microsoft.com/office/powerpoint/2010/main" val="67119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ÖERNEK ÇALIŞMALARIMIZ</a:t>
            </a:r>
            <a:endParaRPr lang="tr-TR" dirty="0"/>
          </a:p>
        </p:txBody>
      </p:sp>
      <p:pic>
        <p:nvPicPr>
          <p:cNvPr id="4" name="3 İçerik Yer Tutucusu" descr="thumbnail_image0 (1).jpg"/>
          <p:cNvPicPr>
            <a:picLocks noGrp="1" noChangeAspect="1"/>
          </p:cNvPicPr>
          <p:nvPr>
            <p:ph idx="1"/>
          </p:nvPr>
        </p:nvPicPr>
        <p:blipFill>
          <a:blip r:embed="rId2"/>
          <a:stretch>
            <a:fillRect/>
          </a:stretch>
        </p:blipFill>
        <p:spPr>
          <a:xfrm>
            <a:off x="1071538" y="1857365"/>
            <a:ext cx="6858047" cy="446723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TotalTime>
  <Words>374</Words>
  <Application>Microsoft Office PowerPoint</Application>
  <PresentationFormat>Ekran Gösterisi (4:3)</PresentationFormat>
  <Paragraphs>29</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Akış</vt:lpstr>
      <vt:lpstr>LİONS ÖZEL EĞİTİM MESLEK OKULU </vt:lpstr>
      <vt:lpstr>ATÖLYEMİZ</vt:lpstr>
      <vt:lpstr> Alanın Tanımı </vt:lpstr>
      <vt:lpstr> Alanın Amacı </vt:lpstr>
      <vt:lpstr>Slayt 5</vt:lpstr>
      <vt:lpstr> 1. MOBİLYA VE İÇ MEKAN TEKNOLOJİSİ TANIM</vt:lpstr>
      <vt:lpstr>                   SERGİMİZ </vt:lpstr>
      <vt:lpstr>MESLEĞİN GEREKTİRDİĞİ ÖZELLİKLER</vt:lpstr>
      <vt:lpstr>ÖERNEK ÇALIŞMALARIMIZ</vt:lpstr>
      <vt:lpstr>ÇALIŞMA ORTAMI VE KOŞULLARI </vt:lpstr>
      <vt:lpstr>ÇALIŞMA ORTAMI VE KOŞULLARI </vt:lpstr>
      <vt:lpstr>ÇALIŞMA ALANLARI VE İŞ BULMA OLANAKLARI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ÖZEL EĞİTİM MESLEK OKULU</dc:title>
  <dc:creator>user</dc:creator>
  <cp:lastModifiedBy>Öğretmenler Odası</cp:lastModifiedBy>
  <cp:revision>8</cp:revision>
  <dcterms:created xsi:type="dcterms:W3CDTF">2023-02-17T12:13:10Z</dcterms:created>
  <dcterms:modified xsi:type="dcterms:W3CDTF">2023-03-03T11:12:45Z</dcterms:modified>
</cp:coreProperties>
</file>